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2" r:id="rId8"/>
    <p:sldId id="27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299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490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438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374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047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43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646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57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080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4871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2888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6897" y="185738"/>
            <a:ext cx="904875" cy="8477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311900"/>
            <a:ext cx="1657975" cy="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9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fb75f5d5-52b2-49af-9bfc-f2f1a86331dd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fb75f5d5-52b2-49af-9bfc-f2f1a86331dd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3177" y="196850"/>
            <a:ext cx="10659292" cy="909139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006600"/>
                </a:solidFill>
              </a:rPr>
              <a:t>Međuovisnosti u prirodi</a:t>
            </a:r>
            <a:endParaRPr lang="hr-HR" b="1" dirty="0">
              <a:solidFill>
                <a:srgbClr val="0066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823" y="1105989"/>
            <a:ext cx="7620000" cy="506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1314" y="3143794"/>
            <a:ext cx="4937760" cy="548640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5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04801"/>
            <a:ext cx="10515600" cy="627016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+mn-lt"/>
              </a:rPr>
              <a:t>Ponašanje organizama povezano je s njihovim opstankom:</a:t>
            </a:r>
            <a:endParaRPr lang="hr-HR" sz="3200" dirty="0"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841" y="931816"/>
            <a:ext cx="4689566" cy="2873829"/>
          </a:xfrm>
          <a:prstGeom prst="rect">
            <a:avLst/>
          </a:prstGeom>
        </p:spPr>
      </p:pic>
      <p:pic>
        <p:nvPicPr>
          <p:cNvPr id="1026" name="Picture 2" descr="https://www.e-sfera.hr/dodatni-digitalni-sadrzaji/6fbe0fba-4f9d-461f-99f7-d456d8412e6f/assets/image/shutterstock_1263513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3414" y="931816"/>
            <a:ext cx="4689566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životinja, reptil, gušter&#10;&#10;Opis je automatski generiran">
            <a:extLst>
              <a:ext uri="{FF2B5EF4-FFF2-40B4-BE49-F238E27FC236}">
                <a16:creationId xmlns:a16="http://schemas.microsoft.com/office/drawing/2014/main" xmlns="" id="{BEB15FCA-C2DC-4B96-961A-727D69329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841" y="3918857"/>
            <a:ext cx="4689566" cy="23251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3414" y="3918857"/>
            <a:ext cx="4689566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1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618310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Instinktivna ponašanja:</a:t>
            </a:r>
            <a:endParaRPr lang="hr-HR" sz="3200" dirty="0"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23110"/>
            <a:ext cx="4950822" cy="519493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887" y="923110"/>
            <a:ext cx="4445724" cy="51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1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9788" y="200297"/>
            <a:ext cx="10246223" cy="714103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Život u zajednici ili pojedinačno</a:t>
            </a:r>
            <a:endParaRPr lang="hr-HR" dirty="0">
              <a:latin typeface="+mn-lt"/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42984" y="1806437"/>
            <a:ext cx="3217354" cy="4062549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839788" y="1123406"/>
            <a:ext cx="3932237" cy="474558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komunikacija</a:t>
            </a:r>
            <a:endParaRPr lang="hr-HR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62" y="1806437"/>
            <a:ext cx="4386513" cy="40625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7147" y="1808751"/>
            <a:ext cx="4245184" cy="40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4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600892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Zajednice životinja:</a:t>
            </a:r>
            <a:endParaRPr lang="hr-HR" sz="3200" dirty="0">
              <a:latin typeface="+mn-lt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423" y="1412270"/>
            <a:ext cx="5765332" cy="40862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9210" y="1412270"/>
            <a:ext cx="5765332" cy="4086225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2725912" y="5747656"/>
            <a:ext cx="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čopor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8708699" y="5747656"/>
            <a:ext cx="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krdo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012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2437" y="1226193"/>
            <a:ext cx="4039563" cy="41840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181" y="1226193"/>
            <a:ext cx="4110960" cy="418409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960" y="1226193"/>
            <a:ext cx="3989296" cy="418409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1703294" y="563342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jato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5791843" y="5633428"/>
            <a:ext cx="62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roj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9786735" y="5633428"/>
            <a:ext cx="77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plova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8338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9788" y="304800"/>
            <a:ext cx="10324601" cy="618309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Različiti oblici suživota među organizama:</a:t>
            </a:r>
            <a:endParaRPr lang="hr-HR" dirty="0">
              <a:latin typeface="+mn-lt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91599" y="1368122"/>
            <a:ext cx="6503715" cy="4500865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839788" y="2142309"/>
            <a:ext cx="3932237" cy="372667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simbioza – suživot jedinki različitih vrsta</a:t>
            </a:r>
          </a:p>
          <a:p>
            <a:endParaRPr lang="hr-HR" sz="2400" dirty="0" smtClean="0"/>
          </a:p>
          <a:p>
            <a:pPr marL="457200" indent="-457200">
              <a:buFont typeface="+mj-lt"/>
              <a:buAutoNum type="alphaLcParenR"/>
            </a:pPr>
            <a:r>
              <a:rPr lang="hr-HR" sz="2400" dirty="0" smtClean="0"/>
              <a:t>oba organizma imaju korist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13278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457200"/>
            <a:ext cx="3932237" cy="541178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b) jedan od organizama ima korist, a drugi štetu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15" y="1577995"/>
            <a:ext cx="5736724" cy="45304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4616" y="1578958"/>
            <a:ext cx="5736724" cy="45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0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457200"/>
            <a:ext cx="3932237" cy="541178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c) jedan od organizama ima korist, a drugi ne trpi nikakvu štetu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518" y="1605371"/>
            <a:ext cx="5736724" cy="45304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3086" y="1605371"/>
            <a:ext cx="5875043" cy="45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6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+mn-lt"/>
              </a:rPr>
              <a:t>Proizvođači</a:t>
            </a:r>
            <a:endParaRPr lang="hr-HR" dirty="0"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err="1" smtClean="0"/>
              <a:t>autotrofni</a:t>
            </a:r>
            <a:r>
              <a:rPr lang="hr-HR" sz="2400" dirty="0" smtClean="0"/>
              <a:t> organizmi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fotosinteza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s</a:t>
            </a:r>
            <a:r>
              <a:rPr lang="hr-HR" sz="2400" dirty="0" smtClean="0"/>
              <a:t>astavni dio planktona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p</a:t>
            </a:r>
            <a:r>
              <a:rPr lang="hr-HR" sz="2400" dirty="0" smtClean="0"/>
              <a:t>očetak svakog hranidbenog lanca i hranidbene mreže</a:t>
            </a:r>
          </a:p>
          <a:p>
            <a:endParaRPr lang="hr-HR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5771" y="457200"/>
            <a:ext cx="5390605" cy="6048103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7336971" y="5499656"/>
            <a:ext cx="7141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voda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6557553" y="3754188"/>
            <a:ext cx="104502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u</a:t>
            </a:r>
            <a:r>
              <a:rPr lang="hr-HR" dirty="0" smtClean="0"/>
              <a:t>gljikov dioksid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9344297" y="1515485"/>
            <a:ext cx="7141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kisik</a:t>
            </a:r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8987246" y="3569522"/>
            <a:ext cx="7141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šećer</a:t>
            </a:r>
            <a:endParaRPr lang="hr-HR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6400799" y="1459363"/>
            <a:ext cx="111469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Sunčeva energija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9490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-sfera.hr/dodatni-digitalni-sadrzaji/678efff0-96df-461a-bf14-d3d5767676af/assets/image/shutterstock_273519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949" y="2996557"/>
            <a:ext cx="5299166" cy="27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304801" y="5861050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Autotrofni</a:t>
            </a:r>
            <a:r>
              <a:rPr lang="hr-HR" dirty="0" smtClean="0"/>
              <a:t> organizmi temelj su života na Zemlji: </a:t>
            </a:r>
            <a:r>
              <a:rPr lang="hr-HR" dirty="0" smtClean="0"/>
              <a:t>a) </a:t>
            </a:r>
            <a:r>
              <a:rPr lang="hr-HR" dirty="0" err="1" smtClean="0"/>
              <a:t>cijanobakterije</a:t>
            </a:r>
            <a:r>
              <a:rPr lang="hr-HR" dirty="0" smtClean="0"/>
              <a:t>, </a:t>
            </a:r>
            <a:r>
              <a:rPr lang="hr-HR" dirty="0" smtClean="0"/>
              <a:t>b) </a:t>
            </a:r>
            <a:r>
              <a:rPr lang="hr-HR" dirty="0" smtClean="0"/>
              <a:t>jednostanične alge, </a:t>
            </a:r>
            <a:r>
              <a:rPr lang="hr-HR" dirty="0" smtClean="0"/>
              <a:t>c) </a:t>
            </a:r>
            <a:r>
              <a:rPr lang="hr-HR" dirty="0" err="1" smtClean="0"/>
              <a:t>mnogostanične</a:t>
            </a:r>
            <a:r>
              <a:rPr lang="hr-HR" dirty="0" smtClean="0"/>
              <a:t> alge, </a:t>
            </a:r>
            <a:r>
              <a:rPr lang="hr-HR" dirty="0" smtClean="0"/>
              <a:t>d) </a:t>
            </a:r>
            <a:r>
              <a:rPr lang="hr-HR" dirty="0" smtClean="0"/>
              <a:t>biljke</a:t>
            </a:r>
            <a:endParaRPr lang="hr-HR" dirty="0"/>
          </a:p>
        </p:txBody>
      </p:sp>
      <p:pic>
        <p:nvPicPr>
          <p:cNvPr id="7" name="Picture 2" descr="https://www.e-sfera.hr/dodatni-digitalni-sadrzaji/ad9d935c-c0c6-4717-b15c-dd422cff769e/assets/image/shutterstock_757041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2065"/>
            <a:ext cx="5299166" cy="27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8949" y="132065"/>
            <a:ext cx="5299166" cy="2779448"/>
          </a:xfrm>
          <a:prstGeom prst="rect">
            <a:avLst/>
          </a:prstGeom>
        </p:spPr>
      </p:pic>
      <p:pic>
        <p:nvPicPr>
          <p:cNvPr id="9" name="Picture 4" descr="rad41EC3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4" t="1563" r="2662" b="2593"/>
          <a:stretch/>
        </p:blipFill>
        <p:spPr bwMode="auto">
          <a:xfrm>
            <a:off x="304801" y="2996557"/>
            <a:ext cx="5299166" cy="277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88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životinja, mačka, sisavac, stajanje&#10;&#10;Opis je automatski generiran">
            <a:extLst>
              <a:ext uri="{FF2B5EF4-FFF2-40B4-BE49-F238E27FC236}">
                <a16:creationId xmlns:a16="http://schemas.microsoft.com/office/drawing/2014/main" xmlns="" id="{80DF5C8A-0F8B-4197-B68E-79E40F747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25" y="1889760"/>
            <a:ext cx="11182350" cy="296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8200" y="296091"/>
            <a:ext cx="10515600" cy="618309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Hranidbeni lanac:</a:t>
            </a:r>
            <a:endParaRPr lang="hr-HR" sz="3200" dirty="0">
              <a:latin typeface="+mn-lt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0198009" y="5902918"/>
            <a:ext cx="148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hlinkClick r:id="rId3"/>
              </a:rPr>
              <a:t>Vizualno</a:t>
            </a:r>
            <a:endParaRPr lang="hr-H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1049" y="5654783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749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5B958F-5572-4CCE-876A-1DB9C618F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920" y="914400"/>
            <a:ext cx="7376159" cy="538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13509"/>
            <a:ext cx="10515600" cy="600891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Kruženje tvari i protjecanje energije kroz hranidbeni lanac:</a:t>
            </a:r>
            <a:endParaRPr lang="hr-HR" sz="3200" dirty="0">
              <a:latin typeface="+mn-lt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0092506" y="3574338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hlinkClick r:id="rId3"/>
              </a:rPr>
              <a:t>Zanimljivosti</a:t>
            </a:r>
            <a:endParaRPr lang="hr-HR" sz="24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250370" y="3574338"/>
            <a:ext cx="1175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470" y="4036003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4852" y="3984710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30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2891246" y="5843451"/>
            <a:ext cx="8847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Održavanje prirodne ravnoteže </a:t>
            </a:r>
            <a:r>
              <a:rPr lang="hr-HR" dirty="0" smtClean="0"/>
              <a:t>u međuodnosu brojnosti grabežljivaca (predatora) i plijena. Ako se poveća broj vjeverica, povećat će se broj kuna koje se njima hrane. Povećani broj kuna potaknut će smanjenje brojnosti vjeverica, a to će pak prouzročiti smanjenje brojnosti kuna.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9749251" y="1480455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8552" y="4304212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8382006" y="2340425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9814561" y="3082833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250378" y="2168979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1621984" y="2381793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2671365" y="3624943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1027614" y="3762102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2965546" y="1724295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 cstate="print"/>
          <a:srcRect l="14213" t="6146" r="6091" b="6704"/>
          <a:stretch/>
        </p:blipFill>
        <p:spPr>
          <a:xfrm>
            <a:off x="1471749" y="868135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4699" y="4304212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7668" y="1475009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055" y="1477190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8552" y="78372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4700" y="78372"/>
            <a:ext cx="1367245" cy="135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Strelica zakrivljena dolje 20"/>
          <p:cNvSpPr/>
          <p:nvPr/>
        </p:nvSpPr>
        <p:spPr>
          <a:xfrm rot="20496860">
            <a:off x="2712017" y="463250"/>
            <a:ext cx="2131909" cy="96468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Strelica zakrivljena dolje 21"/>
          <p:cNvSpPr/>
          <p:nvPr/>
        </p:nvSpPr>
        <p:spPr>
          <a:xfrm rot="863333">
            <a:off x="7999674" y="519054"/>
            <a:ext cx="2131909" cy="96468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3" name="Strelica zakrivljena dolje 22"/>
          <p:cNvSpPr/>
          <p:nvPr/>
        </p:nvSpPr>
        <p:spPr>
          <a:xfrm rot="8344524">
            <a:off x="7968664" y="4594984"/>
            <a:ext cx="2131909" cy="96468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4" name="Strelica zakrivljena dolje 23"/>
          <p:cNvSpPr/>
          <p:nvPr/>
        </p:nvSpPr>
        <p:spPr>
          <a:xfrm rot="11320670">
            <a:off x="2214993" y="4784653"/>
            <a:ext cx="2131909" cy="96468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7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96091"/>
            <a:ext cx="10515600" cy="635727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Prilagodbe različitim uvjetima života:</a:t>
            </a:r>
            <a:endParaRPr lang="hr-HR" sz="3200" dirty="0"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26" y="1088569"/>
            <a:ext cx="3678600" cy="266482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4856" y="3910143"/>
            <a:ext cx="3678600" cy="271429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3986" y="3910143"/>
            <a:ext cx="3678600" cy="2714294"/>
          </a:xfrm>
          <a:prstGeom prst="rect">
            <a:avLst/>
          </a:prstGeom>
        </p:spPr>
      </p:pic>
      <p:pic>
        <p:nvPicPr>
          <p:cNvPr id="6" name="Slika 5" descr="Slika na kojoj se prikazuje životinja&#10;&#10;Opis je automatski generiran">
            <a:extLst>
              <a:ext uri="{FF2B5EF4-FFF2-40B4-BE49-F238E27FC236}">
                <a16:creationId xmlns:a16="http://schemas.microsoft.com/office/drawing/2014/main" xmlns="" id="{1531444B-913E-4A99-8DA9-EC52ACC6C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3986" y="1088569"/>
            <a:ext cx="3678600" cy="26648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4856" y="1088570"/>
            <a:ext cx="3678600" cy="26648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726" y="3910143"/>
            <a:ext cx="3673157" cy="23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1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32806" cy="3811588"/>
          </a:xfrm>
        </p:spPr>
        <p:txBody>
          <a:bodyPr>
            <a:normAutofit/>
          </a:bodyPr>
          <a:lstStyle/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Kako su se organizmi prilagodili uvjetima života?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</a:rPr>
              <a:t>RB str. 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98.</a:t>
            </a:r>
          </a:p>
          <a:p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Koliko dobro poznajem ptice selice svojeg kraja?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</a:rPr>
              <a:t>RB str. 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99.</a:t>
            </a:r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660" y="3001962"/>
            <a:ext cx="881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65771" y="1287643"/>
            <a:ext cx="6616926" cy="4372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521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13509"/>
            <a:ext cx="10515600" cy="618309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Prilagodbe na ekstremne uvjete:</a:t>
            </a:r>
            <a:endParaRPr lang="hr-HR" sz="3200" dirty="0"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0268" y="1110346"/>
            <a:ext cx="3681146" cy="266482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94" y="3953697"/>
            <a:ext cx="3678600" cy="23164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4288" y="1110346"/>
            <a:ext cx="3678600" cy="266482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794" y="1110346"/>
            <a:ext cx="3678600" cy="26648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4288" y="3953699"/>
            <a:ext cx="3678600" cy="26648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52814" y="3953697"/>
            <a:ext cx="3678600" cy="26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6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213</Words>
  <Application>Microsoft Office PowerPoint</Application>
  <PresentationFormat>Custom</PresentationFormat>
  <Paragraphs>41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sustava Office</vt:lpstr>
      <vt:lpstr>Međuovisnosti u prirodi</vt:lpstr>
      <vt:lpstr>Proizvođači</vt:lpstr>
      <vt:lpstr>Slide 3</vt:lpstr>
      <vt:lpstr>Hranidbeni lanac:</vt:lpstr>
      <vt:lpstr>Kruženje tvari i protjecanje energije kroz hranidbeni lanac:</vt:lpstr>
      <vt:lpstr>Slide 6</vt:lpstr>
      <vt:lpstr>Prilagodbe različitim uvjetima života:</vt:lpstr>
      <vt:lpstr>Slide 8</vt:lpstr>
      <vt:lpstr>Prilagodbe na ekstremne uvjete:</vt:lpstr>
      <vt:lpstr>Ponašanje organizama povezano je s njihovim opstankom:</vt:lpstr>
      <vt:lpstr>Instinktivna ponašanja:</vt:lpstr>
      <vt:lpstr>Život u zajednici ili pojedinačno</vt:lpstr>
      <vt:lpstr>Zajednice životinja:</vt:lpstr>
      <vt:lpstr>Slide 14</vt:lpstr>
      <vt:lpstr>Različiti oblici suživota među organizama: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Održavanje ravnotežnih uvjeta u organizmu</dc:title>
  <dc:creator>Sanja Irić Šironja</dc:creator>
  <cp:lastModifiedBy>sk-mpovalec</cp:lastModifiedBy>
  <cp:revision>76</cp:revision>
  <dcterms:created xsi:type="dcterms:W3CDTF">2019-08-12T09:58:08Z</dcterms:created>
  <dcterms:modified xsi:type="dcterms:W3CDTF">2020-08-24T06:53:17Z</dcterms:modified>
</cp:coreProperties>
</file>